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d0af5e95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25d0af5e95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adca868b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25adca868b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adca868b_1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5adca868b_1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adca868b_1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25adca868b_1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5adca868b_3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5adca868b_3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adca868b_3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25adca868b_3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adca868b_3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5adca868b_3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adca868b_3_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5adca868b_3_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5adca868b_3_6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25adca868b_3_6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b5d35cad_1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25b5d35cad_1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b5d35cad_1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5b5d35cad_1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5adca868b_3_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25adca868b_3_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5adca868b_4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25adca868b_4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5adca868b_4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25adca868b_4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5adca868b_4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25adca868b_4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5d0af5e95_2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25d0af5e95_2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adca868b_4_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25adca868b_4_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5adca868b_4_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5adca868b_4_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5d0af5e95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25d0af5e95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5adca868b_4_5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25adca868b_4_5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5b5d35cad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25b5d35cad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5b5d35cad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25b5d35cad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5adca868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25adca868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5b5d35cad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25b5d35cad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5adca868b_2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25adca868b_2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5b5d35cad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25b5d35cad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5b5d35cad_0_5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25b5d35cad_0_5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5b5d35cad_0_6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25b5d35cad_0_6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5b5d35cad_0_8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25b5d35cad_0_8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5b5d35cad_0_9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25b5d35cad_0_9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5b5d35cad_0_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25b5d35cad_0_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5b5d35cad_0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25b5d35cad_0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adca868b_2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25adca868b_2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adca868b_2_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25adca868b_2_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adca868b_2_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25adca868b_2_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5adca868b_2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25adca868b_2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d0af5e95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25d0af5e95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0.png"/><Relationship Id="rId7" Type="http://schemas.openxmlformats.org/officeDocument/2006/relationships/hyperlink" Target="http://drive.google.com/file/d/1-7toqhltTZORd7poj4j9Apx2MRa9fR-L/view" TargetMode="External"/><Relationship Id="rId8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PabloFolino/MSE-CDSE-6Co2021.git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6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504360" y="405720"/>
            <a:ext cx="56876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800" u="none" cap="none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224000" y="1445400"/>
            <a:ext cx="7848000" cy="3128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Arial"/>
                <a:ea typeface="Arial"/>
                <a:cs typeface="Arial"/>
                <a:sym typeface="Arial"/>
              </a:rPr>
              <a:t>Sistema didáctico para el control de posición de un motor de C.C.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000" y="419760"/>
            <a:ext cx="3281040" cy="10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323000" y="4693680"/>
            <a:ext cx="77490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latin typeface="Arial"/>
                <a:ea typeface="Arial"/>
                <a:cs typeface="Arial"/>
                <a:sym typeface="Arial"/>
              </a:rPr>
              <a:t>Leonardo Del Sancio  -  Mauricio Barroso Benavides  -  Pablo Daniel Folino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Respuesta al escalón unitario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04000" y="1326600"/>
            <a:ext cx="4510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763" y="1431535"/>
            <a:ext cx="7120175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6564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900" strike="noStrike">
                <a:latin typeface="Arial"/>
                <a:ea typeface="Arial"/>
                <a:cs typeface="Arial"/>
                <a:sym typeface="Arial"/>
              </a:rPr>
              <a:t>Controlador </a:t>
            </a:r>
            <a:r>
              <a:rPr lang="es-AR" sz="2900"/>
              <a:t>PID de 2 grados de libertad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0" y="1477320"/>
            <a:ext cx="8886214" cy="3759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1783675" y="5253525"/>
            <a:ext cx="6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 la hora del diseño, consideraremos que la perturbación a la salida, n(s), es nula.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Controlador </a:t>
            </a:r>
            <a:r>
              <a:rPr lang="es-AR" sz="3200"/>
              <a:t>PID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313975" y="1172575"/>
            <a:ext cx="6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</a:t>
            </a:r>
            <a:r>
              <a:rPr lang="es-AR"/>
              <a:t>nulamos las contribuciones de d(t) y n(t) en la estructura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150" y="1651275"/>
            <a:ext cx="7825725" cy="38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504000" y="-25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Control PID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125" y="912600"/>
            <a:ext cx="4597651" cy="22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1349125" y="3541450"/>
            <a:ext cx="404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1=&gt;  Z1(S) = R(s) - Y(s)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2=&gt;  Z2(S)= Gc1(S)Z1(S)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3=&gt;  Z3(S)= Gc2(S)Y(S)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4=&gt;  Z4(S)= Z2(S)-Z3(S)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>
                <a:solidFill>
                  <a:schemeClr val="dk1"/>
                </a:solidFill>
              </a:rPr>
              <a:t>Y(S)= G(S)Z4(S)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412350" y="4750050"/>
            <a:ext cx="53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/>
              <a:t>Y(S)=G(S)Gs1(S)R(s) - G(S)[Gs1(S)+Gs2(S)]Y(S)</a:t>
            </a:r>
            <a:endParaRPr b="1" sz="1600"/>
          </a:p>
        </p:txBody>
      </p:sp>
      <p:sp>
        <p:nvSpPr>
          <p:cNvPr id="188" name="Google Shape;188;p26"/>
          <p:cNvSpPr txBox="1"/>
          <p:nvPr/>
        </p:nvSpPr>
        <p:spPr>
          <a:xfrm>
            <a:off x="1402513" y="3226350"/>
            <a:ext cx="65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Las señales en el dominio de Laplace de los puntos indicados en la figura son: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6051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757800" y="8258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/>
              <a:t>Función de transferencia Fyr(S)</a:t>
            </a:r>
            <a:endParaRPr u="sng"/>
          </a:p>
        </p:txBody>
      </p:sp>
      <p:sp>
        <p:nvSpPr>
          <p:cNvPr id="196" name="Google Shape;196;p27"/>
          <p:cNvSpPr txBox="1"/>
          <p:nvPr/>
        </p:nvSpPr>
        <p:spPr>
          <a:xfrm>
            <a:off x="798850" y="213282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/>
              <a:t>Función de transferencia Fyd(S)</a:t>
            </a:r>
            <a:endParaRPr u="sng"/>
          </a:p>
        </p:txBody>
      </p:sp>
      <p:sp>
        <p:nvSpPr>
          <p:cNvPr id="197" name="Google Shape;197;p27"/>
          <p:cNvSpPr txBox="1"/>
          <p:nvPr/>
        </p:nvSpPr>
        <p:spPr>
          <a:xfrm>
            <a:off x="832900" y="35315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/>
              <a:t>Función de transferencia Fyn(S)</a:t>
            </a:r>
            <a:endParaRPr u="sng"/>
          </a:p>
        </p:txBody>
      </p:sp>
      <p:sp>
        <p:nvSpPr>
          <p:cNvPr id="198" name="Google Shape;198;p27"/>
          <p:cNvSpPr txBox="1"/>
          <p:nvPr/>
        </p:nvSpPr>
        <p:spPr>
          <a:xfrm>
            <a:off x="4047375" y="906450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650" y="1342825"/>
            <a:ext cx="5094481" cy="6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575" y="2716400"/>
            <a:ext cx="5182620" cy="6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800" y="4209650"/>
            <a:ext cx="5441551" cy="7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400" y="3534113"/>
            <a:ext cx="38576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1778700" y="4045050"/>
            <a:ext cx="25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PID de expresión genérica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5880725" y="1431563"/>
            <a:ext cx="24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Función de transferencia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425" y="1184655"/>
            <a:ext cx="4761025" cy="81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4050" y="2311558"/>
            <a:ext cx="56959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963" y="1156900"/>
            <a:ext cx="51720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625" y="3757075"/>
            <a:ext cx="6082903" cy="10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2975" y="2247700"/>
            <a:ext cx="5172075" cy="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562150" y="376550"/>
            <a:ext cx="5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nuestro diseño nos interesan Fyr y Fyd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1222650" y="1465575"/>
            <a:ext cx="716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Por lo tanto, decidimos que nuestro sistema en lazo cerrado tenga dos polos complejos conjugados dominantes y dos polos reales. Entonces, podemos expresar el denominador P(s) de forma genérica en función de los coeficientes a, b, c y d: 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144" y="2571775"/>
            <a:ext cx="5665156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758875" y="730775"/>
            <a:ext cx="479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Expresamos la función de </a:t>
            </a:r>
            <a:r>
              <a:rPr lang="es-AR" sz="1800"/>
              <a:t>transferencia</a:t>
            </a:r>
            <a:r>
              <a:rPr lang="es-AR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Fyr y Fyd en función de a,b,c y d</a:t>
            </a:r>
            <a:endParaRPr sz="1800"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900" y="2230438"/>
            <a:ext cx="69056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829150" y="1124750"/>
            <a:ext cx="49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determinar con </a:t>
            </a:r>
            <a:r>
              <a:rPr lang="es-AR"/>
              <a:t>qué</a:t>
            </a:r>
            <a:r>
              <a:rPr lang="es-AR"/>
              <a:t> valores de a, b, c y d empezar a probar, se implementó un programa en Matlab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375" y="1938475"/>
            <a:ext cx="4181600" cy="1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939675" y="4033800"/>
            <a:ext cx="732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u="sng"/>
              <a:t>Parámetros relevantes del sistema: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Sobreelongación máxima de la respuesta al escalón de Fyr(s), Mp1.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Sobreelongación máxima de la respuesta al escalón de Fyd(s), Mp2.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Tiempo de establecimiento de la respuesta al escalón de Fyr(s), 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El valor de la constante de amortiguamiento, ξ. </a:t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555125" y="453775"/>
            <a:ext cx="638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200"/>
              <a:t>Diseño del controlador con Matlab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Configuración física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80375" y="1326600"/>
            <a:ext cx="48693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s-AR" sz="2000"/>
              <a:t>Momento de inercia del rotor (J)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Constante de fricción del motor (b)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Constante de fuerza electromotriz (Kb)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>
                <a:solidFill>
                  <a:schemeClr val="dk1"/>
                </a:solidFill>
              </a:rPr>
              <a:t>Constante de par del motor (Kt)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Constante de torque del motor (T)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Resistencia</a:t>
            </a:r>
            <a:r>
              <a:rPr lang="es-AR" sz="2000"/>
              <a:t> (R)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Inductancia</a:t>
            </a:r>
            <a:r>
              <a:rPr lang="es-AR" sz="2000"/>
              <a:t> (L)</a:t>
            </a:r>
            <a:r>
              <a:rPr lang="es-AR" sz="2000"/>
              <a:t> 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Tensión a la entrada (u)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Tensión en bornes del motor (e)</a:t>
            </a:r>
            <a:endParaRPr sz="2000"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Posición angular del eje del motor (</a:t>
            </a:r>
            <a:r>
              <a:rPr lang="es-AR" sz="2000">
                <a:solidFill>
                  <a:schemeClr val="dk1"/>
                </a:solidFill>
              </a:rPr>
              <a:t>θ)</a:t>
            </a:r>
            <a:endParaRPr sz="2000"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350" y="2651045"/>
            <a:ext cx="4761025" cy="23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24" y="683550"/>
            <a:ext cx="3474749" cy="457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640050" y="22002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PRUEBA 1 A LA 6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250" y="683550"/>
            <a:ext cx="3261997" cy="45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742400" y="29512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Conclusiones de los valores obtenidos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25" y="741000"/>
            <a:ext cx="421957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466" y="1350125"/>
            <a:ext cx="3920008" cy="218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625" y="3290600"/>
            <a:ext cx="3834291" cy="2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696" y="1426421"/>
            <a:ext cx="3500900" cy="3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750" y="1215625"/>
            <a:ext cx="3266440" cy="40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4663125" y="3896075"/>
            <a:ext cx="3684300" cy="13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1278850" y="639450"/>
            <a:ext cx="404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Para fijar la posición de los polos obtenemos los valores de a,b,c y d:</a:t>
            </a:r>
            <a:endParaRPr sz="1700"/>
          </a:p>
        </p:txBody>
      </p:sp>
      <p:sp>
        <p:nvSpPr>
          <p:cNvPr id="286" name="Google Shape;286;p36"/>
          <p:cNvSpPr txBox="1"/>
          <p:nvPr/>
        </p:nvSpPr>
        <p:spPr>
          <a:xfrm>
            <a:off x="1330050" y="1564025"/>
            <a:ext cx="681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a = 20 es la parte real de los polos complejos conjugados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b=10, parte imaginaria de los polos complejos conjugados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c=d=3289,888 correspondientes a los polos reales.</a:t>
            </a:r>
            <a:endParaRPr sz="1700"/>
          </a:p>
        </p:txBody>
      </p:sp>
      <p:sp>
        <p:nvSpPr>
          <p:cNvPr id="287" name="Google Shape;287;p36"/>
          <p:cNvSpPr txBox="1"/>
          <p:nvPr/>
        </p:nvSpPr>
        <p:spPr>
          <a:xfrm>
            <a:off x="442675" y="28635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Reemplazando en las ecuaciones anteriores: 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1330050" y="3448000"/>
            <a:ext cx="197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k=1,087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α + β =40,507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αβ = 503,259</a:t>
            </a:r>
            <a:endParaRPr sz="1800"/>
          </a:p>
        </p:txBody>
      </p:sp>
      <p:sp>
        <p:nvSpPr>
          <p:cNvPr id="289" name="Google Shape;289;p36"/>
          <p:cNvSpPr txBox="1"/>
          <p:nvPr/>
        </p:nvSpPr>
        <p:spPr>
          <a:xfrm>
            <a:off x="4663125" y="3089650"/>
            <a:ext cx="368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600"/>
              <a:t>Por lo tanto, podemos expresar el controlador Gc(s)</a:t>
            </a:r>
            <a:endParaRPr b="1" sz="1600"/>
          </a:p>
        </p:txBody>
      </p:sp>
      <p:sp>
        <p:nvSpPr>
          <p:cNvPr id="290" name="Google Shape;290;p36"/>
          <p:cNvSpPr txBox="1"/>
          <p:nvPr/>
        </p:nvSpPr>
        <p:spPr>
          <a:xfrm>
            <a:off x="4873700" y="39512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Gc(S)=1,086s + 44,041 + 546,353/s</a:t>
            </a:r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4879025" y="43985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Gc1(S)=1,119s + 44,041 + 546,353/s</a:t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4879025" y="4845875"/>
            <a:ext cx="40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Gc2(S)= -0,033s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1039950" y="941575"/>
            <a:ext cx="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2852850" y="1036675"/>
            <a:ext cx="404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200"/>
              <a:t>Estructura del controlador final</a:t>
            </a:r>
            <a:endParaRPr sz="2200"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25" y="1767300"/>
            <a:ext cx="8778525" cy="29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776" y="1591626"/>
            <a:ext cx="6013925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2382450" y="1069625"/>
            <a:ext cx="508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Función de transferencia del sistema completo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9419210" y="582681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grpSp>
        <p:nvGrpSpPr>
          <p:cNvPr id="316" name="Google Shape;316;p39"/>
          <p:cNvGrpSpPr/>
          <p:nvPr/>
        </p:nvGrpSpPr>
        <p:grpSpPr>
          <a:xfrm>
            <a:off x="596450" y="411300"/>
            <a:ext cx="8265601" cy="4034450"/>
            <a:chOff x="596450" y="411300"/>
            <a:chExt cx="8265601" cy="4034450"/>
          </a:xfrm>
        </p:grpSpPr>
        <p:sp>
          <p:nvSpPr>
            <p:cNvPr id="317" name="Google Shape;317;p39"/>
            <p:cNvSpPr txBox="1"/>
            <p:nvPr/>
          </p:nvSpPr>
          <p:spPr>
            <a:xfrm>
              <a:off x="771400" y="411300"/>
              <a:ext cx="65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/>
                <a:t> Respuesta al escalón de π/4 V del sistema con a=b</a:t>
              </a:r>
              <a:endParaRPr sz="1800"/>
            </a:p>
          </p:txBody>
        </p:sp>
        <p:pic>
          <p:nvPicPr>
            <p:cNvPr id="318" name="Google Shape;31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450" y="860600"/>
              <a:ext cx="8265601" cy="35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7275" y="1095500"/>
              <a:ext cx="3617618" cy="3192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50" y="593324"/>
            <a:ext cx="9120649" cy="35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/>
          <p:nvPr/>
        </p:nvSpPr>
        <p:spPr>
          <a:xfrm>
            <a:off x="4663300" y="4059250"/>
            <a:ext cx="4349400" cy="14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/>
        </p:nvSpPr>
        <p:spPr>
          <a:xfrm>
            <a:off x="4623400" y="4065400"/>
            <a:ext cx="484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Valor en régimen permanente: π/4 = 0,785 rad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Sobreelongación máxima: 0,803 rad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Sobreelongación máxima (porcentaje): 4,24%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establecimiento: 8,84 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pico: 3,4 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subida: 1,6 ms </a:t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695200" y="182700"/>
            <a:ext cx="65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 Respuesta al escalón de π/4 V del sistema con a&gt;b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749575"/>
            <a:ext cx="9245293" cy="39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2951225" y="4731725"/>
            <a:ext cx="40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pico = 46.98 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Amplitud máxima = 16,19 rad = 0,928°</a:t>
            </a:r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2840800" y="196975"/>
            <a:ext cx="652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/>
              <a:t>Respuesta al sistema para d(t) constante 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25" y="687650"/>
            <a:ext cx="9203549" cy="3620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556875" y="149750"/>
            <a:ext cx="65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/>
              <a:t> Respuesta conjunta del sistema a r(t) y d(t)</a:t>
            </a:r>
            <a:endParaRPr sz="1800"/>
          </a:p>
        </p:txBody>
      </p:sp>
      <p:sp>
        <p:nvSpPr>
          <p:cNvPr id="345" name="Google Shape;345;p42"/>
          <p:cNvSpPr/>
          <p:nvPr/>
        </p:nvSpPr>
        <p:spPr>
          <a:xfrm>
            <a:off x="4968100" y="4059250"/>
            <a:ext cx="4349400" cy="148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 txBox="1"/>
          <p:nvPr/>
        </p:nvSpPr>
        <p:spPr>
          <a:xfrm>
            <a:off x="4877500" y="4074725"/>
            <a:ext cx="4846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Valor en régimen permanente: π/4 = 0,785 rad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Sobreelongación máxima: 0,808 rad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Sobreelongación máxima (porcentaje): 2,91%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establecimiento: 71,64 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pico: 22,64 ms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AR"/>
              <a:t>Tiempo de subida: 1,75 ms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Estados del sistema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80375" y="1326600"/>
            <a:ext cx="48693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AR" sz="2000"/>
              <a:t>Para un control de posicionamiento de un motor de corriente continua las siguientes variables del estado son necesarias:</a:t>
            </a:r>
            <a:endParaRPr sz="2000"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AR" sz="2000"/>
              <a:t>Posición angular del motor (</a:t>
            </a:r>
            <a:r>
              <a:rPr lang="es-AR" sz="2000">
                <a:solidFill>
                  <a:schemeClr val="dk1"/>
                </a:solidFill>
              </a:rPr>
              <a:t>θ</a:t>
            </a:r>
            <a:r>
              <a:rPr lang="es-AR" sz="2000"/>
              <a:t>)</a:t>
            </a:r>
            <a:endParaRPr sz="2000"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AR" sz="2000"/>
              <a:t>Velocidad angular del motor (d</a:t>
            </a:r>
            <a:r>
              <a:rPr lang="es-AR" sz="2000">
                <a:solidFill>
                  <a:schemeClr val="dk1"/>
                </a:solidFill>
              </a:rPr>
              <a:t>θ/dt</a:t>
            </a:r>
            <a:r>
              <a:rPr lang="es-AR" sz="2000"/>
              <a:t>)</a:t>
            </a:r>
            <a:endParaRPr sz="2000"/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AR" sz="2000"/>
              <a:t>Corriente (i)</a:t>
            </a:r>
            <a:endParaRPr sz="2000"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0" y="441475"/>
            <a:ext cx="5307350" cy="49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800" y="2809850"/>
            <a:ext cx="3409626" cy="26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720000" y="1224000"/>
            <a:ext cx="18000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Planta Banco de prueba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000" y="3240000"/>
            <a:ext cx="12708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6000" y="4248000"/>
            <a:ext cx="115236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840" y="3506760"/>
            <a:ext cx="1325160" cy="146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 title="banco_de_prueba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9675" y="1102300"/>
            <a:ext cx="5695325" cy="4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504000" y="1320480"/>
            <a:ext cx="3024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latin typeface="Arial"/>
                <a:ea typeface="Arial"/>
                <a:cs typeface="Arial"/>
                <a:sym typeface="Arial"/>
              </a:rPr>
              <a:t>Módulo Keyes L298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2000" y="1584000"/>
            <a:ext cx="5064480" cy="31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00" y="1239120"/>
            <a:ext cx="6957360" cy="387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/>
        </p:nvSpPr>
        <p:spPr>
          <a:xfrm>
            <a:off x="7560000" y="2376000"/>
            <a:ext cx="1944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latin typeface="Arial"/>
                <a:ea typeface="Arial"/>
                <a:cs typeface="Arial"/>
                <a:sym typeface="Arial"/>
              </a:rPr>
              <a:t>Módulo Keyes L298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0" y="1172520"/>
            <a:ext cx="5617800" cy="4044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2448000" y="1296000"/>
            <a:ext cx="2016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600" strike="noStrike">
                <a:latin typeface="Arial"/>
                <a:ea typeface="Arial"/>
                <a:cs typeface="Arial"/>
                <a:sym typeface="Arial"/>
              </a:rPr>
              <a:t>Hardware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7777800" y="1368000"/>
            <a:ext cx="2016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s-AR" sz="2200">
                <a:solidFill>
                  <a:srgbClr val="FFFFF0"/>
                </a:solidFill>
              </a:rPr>
              <a:t>12</a:t>
            </a: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7920000" y="3051360"/>
            <a:ext cx="20160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Indic. Motor Analógica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7920000" y="4315320"/>
            <a:ext cx="20160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Potenciómetro lineal 5KΩ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7848000" y="2304000"/>
            <a:ext cx="2016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Acople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2448000" y="4491360"/>
            <a:ext cx="20160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Indic. Setpoint Analógica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72000" y="1172520"/>
            <a:ext cx="2592000" cy="255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Violeta- EN3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Azul-EN4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Verde-PWM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Amarillo-Pote. Motor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Naranja-Pote.Setpoint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Rojo-+3v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Marrón-GND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2376000" y="3483360"/>
            <a:ext cx="2016000" cy="62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Potenciómetro lineal 5KΩ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4176000" y="3672000"/>
            <a:ext cx="864000" cy="432000"/>
          </a:xfrm>
          <a:custGeom>
            <a:rect b="b" l="l" r="r" t="t"/>
            <a:pathLst>
              <a:path extrusionOk="0" h="1202" w="2402">
                <a:moveTo>
                  <a:pt x="0" y="300"/>
                </a:moveTo>
                <a:lnTo>
                  <a:pt x="1800" y="300"/>
                </a:lnTo>
                <a:lnTo>
                  <a:pt x="1800" y="0"/>
                </a:lnTo>
                <a:lnTo>
                  <a:pt x="2401" y="600"/>
                </a:lnTo>
                <a:lnTo>
                  <a:pt x="1800" y="1201"/>
                </a:lnTo>
                <a:lnTo>
                  <a:pt x="18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7"/>
          <p:cNvSpPr/>
          <p:nvPr/>
        </p:nvSpPr>
        <p:spPr>
          <a:xfrm>
            <a:off x="4399920" y="4452480"/>
            <a:ext cx="648000" cy="432000"/>
          </a:xfrm>
          <a:custGeom>
            <a:rect b="b" l="l" r="r" t="t"/>
            <a:pathLst>
              <a:path extrusionOk="0" h="1202" w="1801">
                <a:moveTo>
                  <a:pt x="0" y="300"/>
                </a:moveTo>
                <a:lnTo>
                  <a:pt x="1350" y="300"/>
                </a:lnTo>
                <a:lnTo>
                  <a:pt x="1350" y="0"/>
                </a:lnTo>
                <a:lnTo>
                  <a:pt x="1800" y="600"/>
                </a:lnTo>
                <a:lnTo>
                  <a:pt x="1350" y="1201"/>
                </a:lnTo>
                <a:lnTo>
                  <a:pt x="135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7"/>
          <p:cNvSpPr/>
          <p:nvPr/>
        </p:nvSpPr>
        <p:spPr>
          <a:xfrm rot="-9867600">
            <a:off x="7173720" y="4326480"/>
            <a:ext cx="648000" cy="432000"/>
          </a:xfrm>
          <a:custGeom>
            <a:rect b="b" l="l" r="r" t="t"/>
            <a:pathLst>
              <a:path extrusionOk="0" h="1202" w="1802">
                <a:moveTo>
                  <a:pt x="0" y="302"/>
                </a:moveTo>
                <a:lnTo>
                  <a:pt x="1351" y="301"/>
                </a:lnTo>
                <a:lnTo>
                  <a:pt x="1350" y="0"/>
                </a:lnTo>
                <a:lnTo>
                  <a:pt x="1801" y="600"/>
                </a:lnTo>
                <a:lnTo>
                  <a:pt x="1352" y="1201"/>
                </a:lnTo>
                <a:lnTo>
                  <a:pt x="1351" y="901"/>
                </a:lnTo>
                <a:lnTo>
                  <a:pt x="2" y="902"/>
                </a:lnTo>
                <a:lnTo>
                  <a:pt x="0" y="302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7"/>
          <p:cNvSpPr/>
          <p:nvPr/>
        </p:nvSpPr>
        <p:spPr>
          <a:xfrm rot="9204000">
            <a:off x="7406280" y="3173400"/>
            <a:ext cx="648000" cy="432000"/>
          </a:xfrm>
          <a:custGeom>
            <a:rect b="b" l="l" r="r" t="t"/>
            <a:pathLst>
              <a:path extrusionOk="0" h="1202" w="1802">
                <a:moveTo>
                  <a:pt x="0" y="300"/>
                </a:moveTo>
                <a:lnTo>
                  <a:pt x="1351" y="300"/>
                </a:lnTo>
                <a:lnTo>
                  <a:pt x="1351" y="0"/>
                </a:lnTo>
                <a:lnTo>
                  <a:pt x="1801" y="600"/>
                </a:lnTo>
                <a:lnTo>
                  <a:pt x="1350" y="1201"/>
                </a:lnTo>
                <a:lnTo>
                  <a:pt x="1351" y="900"/>
                </a:lnTo>
                <a:lnTo>
                  <a:pt x="1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7"/>
          <p:cNvSpPr/>
          <p:nvPr/>
        </p:nvSpPr>
        <p:spPr>
          <a:xfrm rot="8964600">
            <a:off x="6994800" y="2686680"/>
            <a:ext cx="1340280" cy="432000"/>
          </a:xfrm>
          <a:custGeom>
            <a:rect b="b" l="l" r="r" t="t"/>
            <a:pathLst>
              <a:path extrusionOk="0" h="1202" w="3726">
                <a:moveTo>
                  <a:pt x="0" y="304"/>
                </a:moveTo>
                <a:lnTo>
                  <a:pt x="2794" y="300"/>
                </a:lnTo>
                <a:lnTo>
                  <a:pt x="2793" y="0"/>
                </a:lnTo>
                <a:lnTo>
                  <a:pt x="3725" y="598"/>
                </a:lnTo>
                <a:lnTo>
                  <a:pt x="2794" y="1201"/>
                </a:lnTo>
                <a:lnTo>
                  <a:pt x="2795" y="899"/>
                </a:lnTo>
                <a:lnTo>
                  <a:pt x="2" y="905"/>
                </a:lnTo>
                <a:lnTo>
                  <a:pt x="0" y="304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7"/>
          <p:cNvSpPr/>
          <p:nvPr/>
        </p:nvSpPr>
        <p:spPr>
          <a:xfrm rot="-10690800">
            <a:off x="7560000" y="1363320"/>
            <a:ext cx="935640" cy="432000"/>
          </a:xfrm>
          <a:custGeom>
            <a:rect b="b" l="l" r="r" t="t"/>
            <a:pathLst>
              <a:path extrusionOk="0" h="1202" w="2601">
                <a:moveTo>
                  <a:pt x="0" y="303"/>
                </a:moveTo>
                <a:lnTo>
                  <a:pt x="1950" y="300"/>
                </a:lnTo>
                <a:lnTo>
                  <a:pt x="1950" y="0"/>
                </a:lnTo>
                <a:lnTo>
                  <a:pt x="2600" y="599"/>
                </a:lnTo>
                <a:lnTo>
                  <a:pt x="1952" y="1201"/>
                </a:lnTo>
                <a:lnTo>
                  <a:pt x="1951" y="899"/>
                </a:lnTo>
                <a:lnTo>
                  <a:pt x="1" y="903"/>
                </a:lnTo>
                <a:lnTo>
                  <a:pt x="0" y="303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7"/>
          <p:cNvSpPr txBox="1"/>
          <p:nvPr/>
        </p:nvSpPr>
        <p:spPr>
          <a:xfrm>
            <a:off x="7488000" y="1941120"/>
            <a:ext cx="2016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200" strike="noStrike">
                <a:solidFill>
                  <a:srgbClr val="FFFFF0"/>
                </a:solidFill>
                <a:latin typeface="Arial"/>
                <a:ea typeface="Arial"/>
                <a:cs typeface="Arial"/>
                <a:sym typeface="Arial"/>
              </a:rPr>
              <a:t>Motor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7"/>
          <p:cNvSpPr/>
          <p:nvPr/>
        </p:nvSpPr>
        <p:spPr>
          <a:xfrm rot="10741800">
            <a:off x="7343640" y="1945080"/>
            <a:ext cx="504000" cy="432000"/>
          </a:xfrm>
          <a:custGeom>
            <a:rect b="b" l="l" r="r" t="t"/>
            <a:pathLst>
              <a:path extrusionOk="0" h="1202" w="1401">
                <a:moveTo>
                  <a:pt x="0" y="301"/>
                </a:moveTo>
                <a:lnTo>
                  <a:pt x="1050" y="300"/>
                </a:lnTo>
                <a:lnTo>
                  <a:pt x="1049" y="0"/>
                </a:lnTo>
                <a:lnTo>
                  <a:pt x="1400" y="599"/>
                </a:lnTo>
                <a:lnTo>
                  <a:pt x="1051" y="1201"/>
                </a:lnTo>
                <a:lnTo>
                  <a:pt x="1050" y="900"/>
                </a:lnTo>
                <a:lnTo>
                  <a:pt x="0" y="901"/>
                </a:lnTo>
                <a:lnTo>
                  <a:pt x="0" y="301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4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504000" y="1385075"/>
            <a:ext cx="298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/>
              <a:t>Formas de control de un puente H: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-AR" sz="2400"/>
              <a:t>pwm enable.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-AR" sz="2400"/>
              <a:t>fija una rama-pwm en la otra.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-AR" sz="2400"/>
              <a:t>pwm en la dos ramas.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/>
              <a:t>      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/>
              <a:t>      Frec. 30Khz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600" y="1221090"/>
            <a:ext cx="5803906" cy="370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5616000" y="1319760"/>
            <a:ext cx="410400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Conexiones al ESP32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GPIO25 – EN3(Violeta)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GPIO33 –  EN4(Azul)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GPIO32 – PWM(Verde)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GPIO35 – Pote. Motor(Amarillo)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GPIO34 – Pote.Setpoint(Naranja)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+3v(Rojo)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000" strike="noStrike">
                <a:latin typeface="Arial"/>
                <a:ea typeface="Arial"/>
                <a:cs typeface="Arial"/>
                <a:sym typeface="Arial"/>
              </a:rPr>
              <a:t>GND(Marrón)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00" y="1028520"/>
            <a:ext cx="5041080" cy="408348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407450" y="1476425"/>
            <a:ext cx="8859300" cy="3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Consideraciones del software:</a:t>
            </a:r>
            <a:endParaRPr sz="3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AR" sz="2600">
                <a:solidFill>
                  <a:schemeClr val="dk1"/>
                </a:solidFill>
              </a:rPr>
              <a:t>Librerías de espressif para el ESP32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Visual Studio Code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Platformio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Wifi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MQTT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PWM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FreeRTOS</a:t>
            </a:r>
            <a:endParaRPr sz="2600"/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s-AR" sz="2600"/>
              <a:t>Ver.-Repositorio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u="sng">
                <a:solidFill>
                  <a:schemeClr val="hlink"/>
                </a:solidFill>
                <a:hlinkClick r:id="rId3"/>
              </a:rPr>
              <a:t>https://github.com/PabloFolino/MSE-CDSE-6Co2021.git</a:t>
            </a:r>
            <a:r>
              <a:rPr lang="es-AR" sz="2400"/>
              <a:t> </a:t>
            </a:r>
            <a:endParaRPr sz="2400"/>
          </a:p>
        </p:txBody>
      </p:sp>
      <p:pic>
        <p:nvPicPr>
          <p:cNvPr id="433" name="Google Shape;4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625" y="2113151"/>
            <a:ext cx="4810325" cy="27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Restricciones de tiempos:</a:t>
            </a:r>
            <a:endParaRPr sz="3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la planta tiene un tr &gt; a 80 mseg</a:t>
            </a:r>
            <a:endParaRPr sz="2900"/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la </a:t>
            </a:r>
            <a:r>
              <a:rPr lang="es-AR" sz="2900"/>
              <a:t>máxima</a:t>
            </a:r>
            <a:r>
              <a:rPr lang="es-AR" sz="2900"/>
              <a:t> velocidad del DAC es de 60useg (12bits)</a:t>
            </a:r>
            <a:endParaRPr sz="2900"/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toma de muestras ts=2mseg</a:t>
            </a:r>
            <a:endParaRPr sz="2900"/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s-AR" sz="2900"/>
              <a:t>loop de control (30ms-5ms)</a:t>
            </a:r>
            <a:endParaRPr sz="2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42" name="Google Shape;4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7151650" y="1545613"/>
            <a:ext cx="18192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MQTT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52" name="Google Shape;4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5" y="1172575"/>
            <a:ext cx="6721150" cy="29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388" y="2710350"/>
            <a:ext cx="45529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Ecuaciones del sistema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04000" y="1326600"/>
            <a:ext cx="4510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El torque del motor T está relacionado de manera proporcional con la corriente i mediante la constante Kt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La tensión en bornes del motor está relacionada con la velocidad rotacional del eje del motor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En el sistema internacional Kt y Kb tienen las mismas unidades</a:t>
            </a:r>
            <a:endParaRPr sz="2400"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550" y="1947355"/>
            <a:ext cx="22574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629075" y="1317825"/>
            <a:ext cx="2571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Control del PWM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62" name="Google Shape;4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25" y="2447188"/>
            <a:ext cx="8323803" cy="26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013" y="1245300"/>
            <a:ext cx="2512675" cy="10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503996" y="2458950"/>
            <a:ext cx="17397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ADC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4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675" y="1172574"/>
            <a:ext cx="7052001" cy="4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389900" y="2669625"/>
            <a:ext cx="1547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PID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81" name="Google Shape;4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950" y="1079200"/>
            <a:ext cx="7726275" cy="40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4015200" y="1103675"/>
            <a:ext cx="1547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PID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6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90" name="Google Shape;4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25" y="1807786"/>
            <a:ext cx="9071700" cy="319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504000" y="1976825"/>
            <a:ext cx="14133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/>
              <a:t>Loop principal</a:t>
            </a:r>
            <a:endParaRPr b="0" sz="2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7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499" name="Google Shape;4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050" y="1172576"/>
            <a:ext cx="7559649" cy="382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275775" y="1451275"/>
            <a:ext cx="24600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AR" sz="3200"/>
              <a:t>Mediciones en el banco de prueba</a:t>
            </a:r>
            <a:endParaRPr i="1" sz="3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3200"/>
              <a:t>Variando el kp</a:t>
            </a:r>
            <a:endParaRPr b="1" sz="3200"/>
          </a:p>
        </p:txBody>
      </p:sp>
      <p:pic>
        <p:nvPicPr>
          <p:cNvPr id="506" name="Google Shape;50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8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508" name="Google Shape;5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290" y="1324926"/>
            <a:ext cx="7071934" cy="373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9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517" name="Google Shape;5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830" y="1505550"/>
            <a:ext cx="5872033" cy="32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latin typeface="Arial"/>
                <a:ea typeface="Arial"/>
                <a:cs typeface="Arial"/>
                <a:sym typeface="Arial"/>
              </a:rPr>
              <a:t>Control Digital en Sistemas Embebidos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519050" y="1247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0"/>
          <p:cNvSpPr txBox="1"/>
          <p:nvPr>
            <p:ph idx="12" type="sldNum"/>
          </p:nvPr>
        </p:nvSpPr>
        <p:spPr>
          <a:xfrm>
            <a:off x="8970860" y="5236439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526" name="Google Shape;5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29" y="1247600"/>
            <a:ext cx="4911775" cy="3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>
                <a:solidFill>
                  <a:schemeClr val="dk1"/>
                </a:solidFill>
              </a:rPr>
              <a:t>Ecuaciones del sistema</a:t>
            </a:r>
            <a:endParaRPr sz="3200"/>
          </a:p>
        </p:txBody>
      </p:sp>
      <p:sp>
        <p:nvSpPr>
          <p:cNvPr id="111" name="Google Shape;111;p18"/>
          <p:cNvSpPr txBox="1"/>
          <p:nvPr/>
        </p:nvSpPr>
        <p:spPr>
          <a:xfrm>
            <a:off x="504000" y="1326600"/>
            <a:ext cx="4510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Por Kirchhoff se obtienen la relación de tensiones en el circuito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Por la segunda ley de Newton se </a:t>
            </a:r>
            <a:r>
              <a:rPr lang="es-AR" sz="2400"/>
              <a:t>relaciona</a:t>
            </a:r>
            <a:r>
              <a:rPr lang="es-AR" sz="2400"/>
              <a:t> el torque del motor con la constante de fricción del motor y la inercia del mismo   </a:t>
            </a:r>
            <a:endParaRPr sz="2400"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975" y="2082480"/>
            <a:ext cx="37242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AR" sz="3200">
                <a:solidFill>
                  <a:schemeClr val="dk1"/>
                </a:solidFill>
              </a:rPr>
              <a:t>Espacio de estados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04000" y="1326600"/>
            <a:ext cx="41451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/>
              <a:t>Se despejan las ecuaciones anteriores para obtener las variables de estado deseadas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038" y="2964880"/>
            <a:ext cx="46196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Espacio de estados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0" y="1274550"/>
            <a:ext cx="54006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650" y="3522300"/>
            <a:ext cx="2517328" cy="2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Función de transferencia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04000" y="1326600"/>
            <a:ext cx="4510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325" y="2477555"/>
            <a:ext cx="4761025" cy="81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/>
              <a:t>Diagrama de polos y ceros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98900" y="1326600"/>
            <a:ext cx="32961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p1=-1454487.31502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p2=-59.226</a:t>
            </a:r>
            <a:endParaRPr sz="2400"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AR" sz="2400"/>
              <a:t>p3=0</a:t>
            </a:r>
            <a:endParaRPr sz="2400"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00" y="376560"/>
            <a:ext cx="2030760" cy="63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9433260" y="5236564"/>
            <a:ext cx="604800" cy="4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000" y="1730131"/>
            <a:ext cx="6401198" cy="346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